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8"/>
  </p:notesMasterIdLst>
  <p:sldIdLst>
    <p:sldId id="417" r:id="rId2"/>
    <p:sldId id="429" r:id="rId3"/>
    <p:sldId id="430" r:id="rId4"/>
    <p:sldId id="431" r:id="rId5"/>
    <p:sldId id="432" r:id="rId6"/>
    <p:sldId id="421" r:id="rId7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E7FF"/>
    <a:srgbClr val="FDFDED"/>
    <a:srgbClr val="90E3F4"/>
    <a:srgbClr val="FFFFB7"/>
    <a:srgbClr val="CEF3FA"/>
    <a:srgbClr val="D8F2F8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5439" autoAdjust="0"/>
  </p:normalViewPr>
  <p:slideViewPr>
    <p:cSldViewPr showGuides="1">
      <p:cViewPr varScale="1">
        <p:scale>
          <a:sx n="105" d="100"/>
          <a:sy n="105" d="100"/>
        </p:scale>
        <p:origin x="-8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66" d="100"/>
          <a:sy n="66" d="100"/>
        </p:scale>
        <p:origin x="-1992" y="-102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428454077493075E-2"/>
          <c:y val="0.25955975583912971"/>
          <c:w val="0.94121023589971486"/>
          <c:h val="0.55748750392596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 w="0">
              <a:solidFill>
                <a:schemeClr val="accen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0">
                <a:solidFill>
                  <a:schemeClr val="accen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2ED-4C90-9FE4-54A4843C6224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  <a:ln w="0">
                <a:solidFill>
                  <a:schemeClr val="accen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92ED-4C90-9FE4-54A4843C6224}"/>
              </c:ext>
            </c:extLst>
          </c:dPt>
          <c:dPt>
            <c:idx val="2"/>
            <c:invertIfNegative val="0"/>
            <c:bubble3D val="0"/>
            <c:spPr>
              <a:solidFill>
                <a:srgbClr val="00B050"/>
              </a:solidFill>
              <a:ln w="0">
                <a:solidFill>
                  <a:schemeClr val="accen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2ED-4C90-9FE4-54A4843C6224}"/>
              </c:ext>
            </c:extLst>
          </c:dPt>
          <c:dLbls>
            <c:dLbl>
              <c:idx val="0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0.75</c:v>
                </c:pt>
                <c:pt idx="1">
                  <c:v>0.77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2ED-4C90-9FE4-54A4843C62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3573376"/>
        <c:axId val="99439680"/>
      </c:barChart>
      <c:catAx>
        <c:axId val="33573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439680"/>
        <c:crosses val="autoZero"/>
        <c:auto val="1"/>
        <c:lblAlgn val="ctr"/>
        <c:lblOffset val="100"/>
        <c:noMultiLvlLbl val="0"/>
      </c:catAx>
      <c:valAx>
        <c:axId val="994396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3573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EA5D99-0587-4EBF-96F4-34C5E9156D37}" type="doc">
      <dgm:prSet loTypeId="urn:microsoft.com/office/officeart/2008/layout/VerticalCircle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E76DD6F-8144-46A4-AD65-9A975E590823}">
      <dgm:prSet phldrT="[Текст]" custT="1"/>
      <dgm:spPr/>
      <dgm:t>
        <a:bodyPr/>
        <a:lstStyle/>
        <a:p>
          <a:r>
            <a:rPr lang="ru-RU" sz="2000" dirty="0" smtClean="0">
              <a:solidFill>
                <a:srgbClr val="C00000"/>
              </a:solidFill>
            </a:rPr>
            <a:t>Формирование</a:t>
          </a:r>
          <a:r>
            <a:rPr lang="ru-RU" sz="2000" dirty="0" smtClean="0"/>
            <a:t> единого методического подхода к проведению Единых уроков безопасности в сети Интернет, а также других акций и мероприятий, посвященных проблемам информационной безопасности детей</a:t>
          </a:r>
          <a:endParaRPr lang="ru-RU" sz="2000" dirty="0"/>
        </a:p>
      </dgm:t>
    </dgm:pt>
    <dgm:pt modelId="{890AE0CA-F480-41F6-BE5E-C41C9DBA2147}" type="parTrans" cxnId="{FED7C455-48FC-48A1-831F-64E0B1C9EC6F}">
      <dgm:prSet/>
      <dgm:spPr/>
      <dgm:t>
        <a:bodyPr/>
        <a:lstStyle/>
        <a:p>
          <a:endParaRPr lang="ru-RU"/>
        </a:p>
      </dgm:t>
    </dgm:pt>
    <dgm:pt modelId="{89E41EBD-1F56-41D4-9952-7F8E7891EA34}" type="sibTrans" cxnId="{FED7C455-48FC-48A1-831F-64E0B1C9EC6F}">
      <dgm:prSet/>
      <dgm:spPr/>
      <dgm:t>
        <a:bodyPr/>
        <a:lstStyle/>
        <a:p>
          <a:endParaRPr lang="ru-RU"/>
        </a:p>
      </dgm:t>
    </dgm:pt>
    <dgm:pt modelId="{740C7957-BDC7-4A3D-A030-D875A92B7C87}">
      <dgm:prSet phldrT="[Текст]" custT="1"/>
      <dgm:spPr/>
      <dgm:t>
        <a:bodyPr/>
        <a:lstStyle/>
        <a:p>
          <a:r>
            <a:rPr lang="ru-RU" sz="2000" dirty="0" smtClean="0">
              <a:solidFill>
                <a:srgbClr val="C00000"/>
              </a:solidFill>
            </a:rPr>
            <a:t>Усиление</a:t>
          </a:r>
          <a:r>
            <a:rPr lang="ru-RU" sz="2000" dirty="0" smtClean="0"/>
            <a:t> работы с родителями (законными представителями) обучающихся, направленной на повышение их информированности и осведомленности в области безопасности детей в сети Интернет</a:t>
          </a:r>
          <a:endParaRPr lang="ru-RU" sz="2000" dirty="0"/>
        </a:p>
      </dgm:t>
    </dgm:pt>
    <dgm:pt modelId="{D1D611DD-8BF6-4299-8E66-F2627175299C}" type="parTrans" cxnId="{94068A2F-2DD7-4FC3-A631-32CF82F5FB0A}">
      <dgm:prSet/>
      <dgm:spPr/>
      <dgm:t>
        <a:bodyPr/>
        <a:lstStyle/>
        <a:p>
          <a:endParaRPr lang="ru-RU"/>
        </a:p>
      </dgm:t>
    </dgm:pt>
    <dgm:pt modelId="{5C2DE3C8-91EB-4D1C-939C-E198F7D93847}" type="sibTrans" cxnId="{94068A2F-2DD7-4FC3-A631-32CF82F5FB0A}">
      <dgm:prSet/>
      <dgm:spPr/>
      <dgm:t>
        <a:bodyPr/>
        <a:lstStyle/>
        <a:p>
          <a:endParaRPr lang="ru-RU"/>
        </a:p>
      </dgm:t>
    </dgm:pt>
    <dgm:pt modelId="{489C92F0-83E3-41A8-9A5A-CFD0877E9826}">
      <dgm:prSet custT="1"/>
      <dgm:spPr/>
      <dgm:t>
        <a:bodyPr/>
        <a:lstStyle/>
        <a:p>
          <a:r>
            <a:rPr lang="ru-RU" sz="2000" dirty="0" smtClean="0">
              <a:solidFill>
                <a:srgbClr val="C00000"/>
              </a:solidFill>
            </a:rPr>
            <a:t>Разработка</a:t>
          </a:r>
          <a:r>
            <a:rPr lang="ru-RU" sz="2000" dirty="0" smtClean="0"/>
            <a:t> комплекса мер, направленных на расширение пропагандистской работы с детьми и их родителями, его внедрение в практику работы ОО</a:t>
          </a:r>
          <a:endParaRPr lang="ru-RU" sz="2000" dirty="0"/>
        </a:p>
      </dgm:t>
    </dgm:pt>
    <dgm:pt modelId="{AAF5E27A-B9C1-49FB-9C79-62DE5FA16057}" type="parTrans" cxnId="{B6AC46E3-5DCD-479C-9715-C3CBF9E587DC}">
      <dgm:prSet/>
      <dgm:spPr/>
      <dgm:t>
        <a:bodyPr/>
        <a:lstStyle/>
        <a:p>
          <a:endParaRPr lang="ru-RU"/>
        </a:p>
      </dgm:t>
    </dgm:pt>
    <dgm:pt modelId="{F8BD0897-ABCD-4962-BE31-5B096D54D67F}" type="sibTrans" cxnId="{B6AC46E3-5DCD-479C-9715-C3CBF9E587DC}">
      <dgm:prSet/>
      <dgm:spPr/>
      <dgm:t>
        <a:bodyPr/>
        <a:lstStyle/>
        <a:p>
          <a:endParaRPr lang="ru-RU"/>
        </a:p>
      </dgm:t>
    </dgm:pt>
    <dgm:pt modelId="{CE0B23DA-B96F-40E6-9FE1-1269D6B22E14}" type="pres">
      <dgm:prSet presAssocID="{84EA5D99-0587-4EBF-96F4-34C5E9156D37}" presName="Name0" presStyleCnt="0">
        <dgm:presLayoutVars>
          <dgm:dir/>
        </dgm:presLayoutVars>
      </dgm:prSet>
      <dgm:spPr/>
      <dgm:t>
        <a:bodyPr/>
        <a:lstStyle/>
        <a:p>
          <a:endParaRPr lang="ru-RU"/>
        </a:p>
      </dgm:t>
    </dgm:pt>
    <dgm:pt modelId="{44EE8286-0101-428B-9620-ED79295BEF06}" type="pres">
      <dgm:prSet presAssocID="{DE76DD6F-8144-46A4-AD65-9A975E590823}" presName="noChildren" presStyleCnt="0"/>
      <dgm:spPr/>
    </dgm:pt>
    <dgm:pt modelId="{A24FC7F2-46B6-4034-8CA0-AE65F035D7F8}" type="pres">
      <dgm:prSet presAssocID="{DE76DD6F-8144-46A4-AD65-9A975E590823}" presName="gap" presStyleCnt="0"/>
      <dgm:spPr/>
    </dgm:pt>
    <dgm:pt modelId="{782319D6-688D-4A90-B254-BEB4F39D0230}" type="pres">
      <dgm:prSet presAssocID="{DE76DD6F-8144-46A4-AD65-9A975E590823}" presName="medCircle2" presStyleLbl="vennNode1" presStyleIdx="0" presStyleCnt="3" custLinFactNeighborX="-20230"/>
      <dgm:spPr>
        <a:solidFill>
          <a:schemeClr val="bg1">
            <a:lumMod val="50000"/>
            <a:alpha val="50000"/>
          </a:schemeClr>
        </a:solidFill>
      </dgm:spPr>
    </dgm:pt>
    <dgm:pt modelId="{5A163ED3-7029-4A77-80BF-07B392C0BB3F}" type="pres">
      <dgm:prSet presAssocID="{DE76DD6F-8144-46A4-AD65-9A975E590823}" presName="txLvlOnly1" presStyleLbl="revTx" presStyleIdx="0" presStyleCnt="3" custScaleX="85480" custLinFactNeighborX="-686" custLinFactNeighborY="99991"/>
      <dgm:spPr/>
      <dgm:t>
        <a:bodyPr/>
        <a:lstStyle/>
        <a:p>
          <a:endParaRPr lang="ru-RU"/>
        </a:p>
      </dgm:t>
    </dgm:pt>
    <dgm:pt modelId="{07E272C4-FB0B-4EAB-A62E-AD0F5CCED58D}" type="pres">
      <dgm:prSet presAssocID="{489C92F0-83E3-41A8-9A5A-CFD0877E9826}" presName="noChildren" presStyleCnt="0"/>
      <dgm:spPr/>
    </dgm:pt>
    <dgm:pt modelId="{D646CEBD-EB44-4221-88E1-EFE62A8D4FFE}" type="pres">
      <dgm:prSet presAssocID="{489C92F0-83E3-41A8-9A5A-CFD0877E9826}" presName="gap" presStyleCnt="0"/>
      <dgm:spPr/>
    </dgm:pt>
    <dgm:pt modelId="{E0F5EA3D-BB29-420A-B3F2-5D2810D17979}" type="pres">
      <dgm:prSet presAssocID="{489C92F0-83E3-41A8-9A5A-CFD0877E9826}" presName="medCircle2" presStyleLbl="vennNode1" presStyleIdx="1" presStyleCnt="3" custLinFactNeighborX="-20230"/>
      <dgm:spPr>
        <a:solidFill>
          <a:schemeClr val="accent1">
            <a:lumMod val="50000"/>
            <a:alpha val="50000"/>
          </a:schemeClr>
        </a:solidFill>
      </dgm:spPr>
    </dgm:pt>
    <dgm:pt modelId="{D44F4B46-120B-46A7-86EC-FBCC0C5253DE}" type="pres">
      <dgm:prSet presAssocID="{489C92F0-83E3-41A8-9A5A-CFD0877E9826}" presName="txLvlOnly1" presStyleLbl="revTx" presStyleIdx="1" presStyleCnt="3" custScaleX="85612" custLinFactY="-9" custLinFactNeighborX="-136" custLinFactNeighborY="-100000"/>
      <dgm:spPr/>
      <dgm:t>
        <a:bodyPr/>
        <a:lstStyle/>
        <a:p>
          <a:endParaRPr lang="ru-RU"/>
        </a:p>
      </dgm:t>
    </dgm:pt>
    <dgm:pt modelId="{835BB552-F49E-4DF5-B0AD-D81BA72BB5A8}" type="pres">
      <dgm:prSet presAssocID="{740C7957-BDC7-4A3D-A030-D875A92B7C87}" presName="noChildren" presStyleCnt="0"/>
      <dgm:spPr/>
    </dgm:pt>
    <dgm:pt modelId="{89A1BAB8-F573-4523-853C-55A870E846FE}" type="pres">
      <dgm:prSet presAssocID="{740C7957-BDC7-4A3D-A030-D875A92B7C87}" presName="gap" presStyleCnt="0"/>
      <dgm:spPr/>
    </dgm:pt>
    <dgm:pt modelId="{683C3F5F-AF62-46DF-9F43-6B36FEBC9CE8}" type="pres">
      <dgm:prSet presAssocID="{740C7957-BDC7-4A3D-A030-D875A92B7C87}" presName="medCircle2" presStyleLbl="vennNode1" presStyleIdx="2" presStyleCnt="3" custLinFactNeighborX="-20230"/>
      <dgm:spPr>
        <a:solidFill>
          <a:srgbClr val="92D050">
            <a:alpha val="50000"/>
          </a:srgbClr>
        </a:solidFill>
      </dgm:spPr>
    </dgm:pt>
    <dgm:pt modelId="{E3990545-7952-4194-996B-54FF9DAFB81C}" type="pres">
      <dgm:prSet presAssocID="{740C7957-BDC7-4A3D-A030-D875A92B7C87}" presName="txLvlOnly1" presStyleLbl="revTx" presStyleIdx="2" presStyleCnt="3" custScaleX="85831"/>
      <dgm:spPr/>
      <dgm:t>
        <a:bodyPr/>
        <a:lstStyle/>
        <a:p>
          <a:endParaRPr lang="ru-RU"/>
        </a:p>
      </dgm:t>
    </dgm:pt>
  </dgm:ptLst>
  <dgm:cxnLst>
    <dgm:cxn modelId="{B6AC46E3-5DCD-479C-9715-C3CBF9E587DC}" srcId="{84EA5D99-0587-4EBF-96F4-34C5E9156D37}" destId="{489C92F0-83E3-41A8-9A5A-CFD0877E9826}" srcOrd="1" destOrd="0" parTransId="{AAF5E27A-B9C1-49FB-9C79-62DE5FA16057}" sibTransId="{F8BD0897-ABCD-4962-BE31-5B096D54D67F}"/>
    <dgm:cxn modelId="{BE9F2310-B743-4A29-96F5-2A84130CBCED}" type="presOf" srcId="{489C92F0-83E3-41A8-9A5A-CFD0877E9826}" destId="{D44F4B46-120B-46A7-86EC-FBCC0C5253DE}" srcOrd="0" destOrd="0" presId="urn:microsoft.com/office/officeart/2008/layout/VerticalCircleList"/>
    <dgm:cxn modelId="{7AB6B6F2-5F44-4C97-AE56-EE8A2087BC08}" type="presOf" srcId="{84EA5D99-0587-4EBF-96F4-34C5E9156D37}" destId="{CE0B23DA-B96F-40E6-9FE1-1269D6B22E14}" srcOrd="0" destOrd="0" presId="urn:microsoft.com/office/officeart/2008/layout/VerticalCircleList"/>
    <dgm:cxn modelId="{FED7C455-48FC-48A1-831F-64E0B1C9EC6F}" srcId="{84EA5D99-0587-4EBF-96F4-34C5E9156D37}" destId="{DE76DD6F-8144-46A4-AD65-9A975E590823}" srcOrd="0" destOrd="0" parTransId="{890AE0CA-F480-41F6-BE5E-C41C9DBA2147}" sibTransId="{89E41EBD-1F56-41D4-9952-7F8E7891EA34}"/>
    <dgm:cxn modelId="{C8E2ED50-4AB1-41D4-A4C1-C568750866F8}" type="presOf" srcId="{DE76DD6F-8144-46A4-AD65-9A975E590823}" destId="{5A163ED3-7029-4A77-80BF-07B392C0BB3F}" srcOrd="0" destOrd="0" presId="urn:microsoft.com/office/officeart/2008/layout/VerticalCircleList"/>
    <dgm:cxn modelId="{94068A2F-2DD7-4FC3-A631-32CF82F5FB0A}" srcId="{84EA5D99-0587-4EBF-96F4-34C5E9156D37}" destId="{740C7957-BDC7-4A3D-A030-D875A92B7C87}" srcOrd="2" destOrd="0" parTransId="{D1D611DD-8BF6-4299-8E66-F2627175299C}" sibTransId="{5C2DE3C8-91EB-4D1C-939C-E198F7D93847}"/>
    <dgm:cxn modelId="{B50DFBD1-36FD-42D9-8A3C-2B50BA400BBE}" type="presOf" srcId="{740C7957-BDC7-4A3D-A030-D875A92B7C87}" destId="{E3990545-7952-4194-996B-54FF9DAFB81C}" srcOrd="0" destOrd="0" presId="urn:microsoft.com/office/officeart/2008/layout/VerticalCircleList"/>
    <dgm:cxn modelId="{4D0DAF82-CAB4-41A5-93F2-6E006AA2862B}" type="presParOf" srcId="{CE0B23DA-B96F-40E6-9FE1-1269D6B22E14}" destId="{44EE8286-0101-428B-9620-ED79295BEF06}" srcOrd="0" destOrd="0" presId="urn:microsoft.com/office/officeart/2008/layout/VerticalCircleList"/>
    <dgm:cxn modelId="{5E37B871-B478-442A-B0D5-5B2961922A97}" type="presParOf" srcId="{44EE8286-0101-428B-9620-ED79295BEF06}" destId="{A24FC7F2-46B6-4034-8CA0-AE65F035D7F8}" srcOrd="0" destOrd="0" presId="urn:microsoft.com/office/officeart/2008/layout/VerticalCircleList"/>
    <dgm:cxn modelId="{508E9ACF-74BC-421C-979F-0AF9F18B074F}" type="presParOf" srcId="{44EE8286-0101-428B-9620-ED79295BEF06}" destId="{782319D6-688D-4A90-B254-BEB4F39D0230}" srcOrd="1" destOrd="0" presId="urn:microsoft.com/office/officeart/2008/layout/VerticalCircleList"/>
    <dgm:cxn modelId="{FB60FB39-3514-41B8-A32E-B0413ADC9FB0}" type="presParOf" srcId="{44EE8286-0101-428B-9620-ED79295BEF06}" destId="{5A163ED3-7029-4A77-80BF-07B392C0BB3F}" srcOrd="2" destOrd="0" presId="urn:microsoft.com/office/officeart/2008/layout/VerticalCircleList"/>
    <dgm:cxn modelId="{EB0F3332-5C9B-484E-AA32-785A88AE4713}" type="presParOf" srcId="{CE0B23DA-B96F-40E6-9FE1-1269D6B22E14}" destId="{07E272C4-FB0B-4EAB-A62E-AD0F5CCED58D}" srcOrd="1" destOrd="0" presId="urn:microsoft.com/office/officeart/2008/layout/VerticalCircleList"/>
    <dgm:cxn modelId="{23D6A807-8F12-43DF-9499-D3F04A162BFE}" type="presParOf" srcId="{07E272C4-FB0B-4EAB-A62E-AD0F5CCED58D}" destId="{D646CEBD-EB44-4221-88E1-EFE62A8D4FFE}" srcOrd="0" destOrd="0" presId="urn:microsoft.com/office/officeart/2008/layout/VerticalCircleList"/>
    <dgm:cxn modelId="{7D80A5E3-8A1B-456E-9745-B53841C560B1}" type="presParOf" srcId="{07E272C4-FB0B-4EAB-A62E-AD0F5CCED58D}" destId="{E0F5EA3D-BB29-420A-B3F2-5D2810D17979}" srcOrd="1" destOrd="0" presId="urn:microsoft.com/office/officeart/2008/layout/VerticalCircleList"/>
    <dgm:cxn modelId="{8CC6A88D-35CC-4CAD-9931-A164A58383B5}" type="presParOf" srcId="{07E272C4-FB0B-4EAB-A62E-AD0F5CCED58D}" destId="{D44F4B46-120B-46A7-86EC-FBCC0C5253DE}" srcOrd="2" destOrd="0" presId="urn:microsoft.com/office/officeart/2008/layout/VerticalCircleList"/>
    <dgm:cxn modelId="{F82F3E1E-8546-4999-A15E-F2B16C4D1DBD}" type="presParOf" srcId="{CE0B23DA-B96F-40E6-9FE1-1269D6B22E14}" destId="{835BB552-F49E-4DF5-B0AD-D81BA72BB5A8}" srcOrd="2" destOrd="0" presId="urn:microsoft.com/office/officeart/2008/layout/VerticalCircleList"/>
    <dgm:cxn modelId="{879AF3DD-9853-4D40-BB7E-5A0AB2C87D38}" type="presParOf" srcId="{835BB552-F49E-4DF5-B0AD-D81BA72BB5A8}" destId="{89A1BAB8-F573-4523-853C-55A870E846FE}" srcOrd="0" destOrd="0" presId="urn:microsoft.com/office/officeart/2008/layout/VerticalCircleList"/>
    <dgm:cxn modelId="{8453E6C2-9A56-46AF-BFC1-1A1CE0750B01}" type="presParOf" srcId="{835BB552-F49E-4DF5-B0AD-D81BA72BB5A8}" destId="{683C3F5F-AF62-46DF-9F43-6B36FEBC9CE8}" srcOrd="1" destOrd="0" presId="urn:microsoft.com/office/officeart/2008/layout/VerticalCircleList"/>
    <dgm:cxn modelId="{BEF8059C-B8A1-4E49-A0A3-53E83F500B0E}" type="presParOf" srcId="{835BB552-F49E-4DF5-B0AD-D81BA72BB5A8}" destId="{E3990545-7952-4194-996B-54FF9DAFB81C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319D6-688D-4A90-B254-BEB4F39D0230}">
      <dsp:nvSpPr>
        <dsp:cNvPr id="0" name=""/>
        <dsp:cNvSpPr/>
      </dsp:nvSpPr>
      <dsp:spPr>
        <a:xfrm>
          <a:off x="377303" y="80184"/>
          <a:ext cx="1487973" cy="1487973"/>
        </a:xfrm>
        <a:prstGeom prst="ellipse">
          <a:avLst/>
        </a:prstGeom>
        <a:solidFill>
          <a:schemeClr val="bg1">
            <a:lumMod val="5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A163ED3-7029-4A77-80BF-07B392C0BB3F}">
      <dsp:nvSpPr>
        <dsp:cNvPr id="0" name=""/>
        <dsp:cNvSpPr/>
      </dsp:nvSpPr>
      <dsp:spPr>
        <a:xfrm>
          <a:off x="1944209" y="1568023"/>
          <a:ext cx="6786156" cy="1487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C00000"/>
              </a:solidFill>
            </a:rPr>
            <a:t>Формирование</a:t>
          </a:r>
          <a:r>
            <a:rPr lang="ru-RU" sz="2000" kern="1200" dirty="0" smtClean="0"/>
            <a:t> единого методического подхода к проведению Единых уроков безопасности в сети Интернет, а также других акций и мероприятий, посвященных проблемам информационной безопасности детей</a:t>
          </a:r>
          <a:endParaRPr lang="ru-RU" sz="2000" kern="1200" dirty="0"/>
        </a:p>
      </dsp:txBody>
      <dsp:txXfrm>
        <a:off x="1944209" y="1568023"/>
        <a:ext cx="6786156" cy="1487973"/>
      </dsp:txXfrm>
    </dsp:sp>
    <dsp:sp modelId="{E0F5EA3D-BB29-420A-B3F2-5D2810D17979}">
      <dsp:nvSpPr>
        <dsp:cNvPr id="0" name=""/>
        <dsp:cNvSpPr/>
      </dsp:nvSpPr>
      <dsp:spPr>
        <a:xfrm>
          <a:off x="374683" y="1568157"/>
          <a:ext cx="1487973" cy="1487973"/>
        </a:xfrm>
        <a:prstGeom prst="ellipse">
          <a:avLst/>
        </a:prstGeom>
        <a:solidFill>
          <a:schemeClr val="accent1">
            <a:lumMod val="50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44F4B46-120B-46A7-86EC-FBCC0C5253DE}">
      <dsp:nvSpPr>
        <dsp:cNvPr id="0" name=""/>
        <dsp:cNvSpPr/>
      </dsp:nvSpPr>
      <dsp:spPr>
        <a:xfrm>
          <a:off x="1980013" y="80050"/>
          <a:ext cx="6796635" cy="1487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C00000"/>
              </a:solidFill>
            </a:rPr>
            <a:t>Разработка</a:t>
          </a:r>
          <a:r>
            <a:rPr lang="ru-RU" sz="2000" kern="1200" dirty="0" smtClean="0"/>
            <a:t> комплекса мер, направленных на расширение пропагандистской работы с детьми и их родителями, его внедрение в практику работы ОО</a:t>
          </a:r>
          <a:endParaRPr lang="ru-RU" sz="2000" kern="1200" dirty="0"/>
        </a:p>
      </dsp:txBody>
      <dsp:txXfrm>
        <a:off x="1980013" y="80050"/>
        <a:ext cx="6796635" cy="1487973"/>
      </dsp:txXfrm>
    </dsp:sp>
    <dsp:sp modelId="{683C3F5F-AF62-46DF-9F43-6B36FEBC9CE8}">
      <dsp:nvSpPr>
        <dsp:cNvPr id="0" name=""/>
        <dsp:cNvSpPr/>
      </dsp:nvSpPr>
      <dsp:spPr>
        <a:xfrm>
          <a:off x="370337" y="3056130"/>
          <a:ext cx="1487973" cy="1487973"/>
        </a:xfrm>
        <a:prstGeom prst="ellipse">
          <a:avLst/>
        </a:prstGeom>
        <a:solidFill>
          <a:srgbClr val="92D05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3990545-7952-4194-996B-54FF9DAFB81C}">
      <dsp:nvSpPr>
        <dsp:cNvPr id="0" name=""/>
        <dsp:cNvSpPr/>
      </dsp:nvSpPr>
      <dsp:spPr>
        <a:xfrm>
          <a:off x="1977771" y="3056130"/>
          <a:ext cx="6814021" cy="1487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C00000"/>
              </a:solidFill>
            </a:rPr>
            <a:t>Усиление</a:t>
          </a:r>
          <a:r>
            <a:rPr lang="ru-RU" sz="2000" kern="1200" dirty="0" smtClean="0"/>
            <a:t> работы с родителями (законными представителями) обучающихся, направленной на повышение их информированности и осведомленности в области безопасности детей в сети Интернет</a:t>
          </a:r>
          <a:endParaRPr lang="ru-RU" sz="2000" kern="1200" dirty="0"/>
        </a:p>
      </dsp:txBody>
      <dsp:txXfrm>
        <a:off x="1977771" y="3056130"/>
        <a:ext cx="6814021" cy="1487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0945" tIns="45473" rIns="90945" bIns="45473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0945" tIns="45473" rIns="90945" bIns="45473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E4F713-928D-4539-B6A2-EB7C5C2A94CB}" type="datetimeFigureOut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2950"/>
            <a:ext cx="4967287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45" tIns="45473" rIns="90945" bIns="45473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16463"/>
            <a:ext cx="5437187" cy="4468812"/>
          </a:xfrm>
          <a:prstGeom prst="rect">
            <a:avLst/>
          </a:prstGeom>
        </p:spPr>
        <p:txBody>
          <a:bodyPr vert="horz" lIns="90945" tIns="45473" rIns="90945" bIns="45473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5300"/>
          </a:xfrm>
          <a:prstGeom prst="rect">
            <a:avLst/>
          </a:prstGeom>
        </p:spPr>
        <p:txBody>
          <a:bodyPr vert="horz" lIns="90945" tIns="45473" rIns="90945" bIns="45473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5300"/>
          </a:xfrm>
          <a:prstGeom prst="rect">
            <a:avLst/>
          </a:prstGeom>
        </p:spPr>
        <p:txBody>
          <a:bodyPr vert="horz" wrap="square" lIns="90945" tIns="45473" rIns="90945" bIns="45473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43E12EC5-48CE-44E7-A077-48118AEBED5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567642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7E5D23B-898D-46F9-811A-D8C239A67C5A}" type="slidenum">
              <a:rPr lang="ru-RU" altLang="ru-RU">
                <a:latin typeface="Calibri" panose="020F0502020204030204" pitchFamily="34" charset="0"/>
              </a:rPr>
              <a:pPr eaLnBrk="1" hangingPunct="1"/>
              <a:t>1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80DE80-7C72-4AFC-B4C5-D1A2D707AD6E}" type="slidenum">
              <a:rPr lang="ru-RU" altLang="ru-RU">
                <a:latin typeface="Calibri" panose="020F0502020204030204" pitchFamily="34" charset="0"/>
              </a:rPr>
              <a:pPr eaLnBrk="1" hangingPunct="1"/>
              <a:t>2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475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80DE80-7C72-4AFC-B4C5-D1A2D707AD6E}" type="slidenum">
              <a:rPr lang="ru-RU" altLang="ru-RU">
                <a:latin typeface="Calibri" panose="020F0502020204030204" pitchFamily="34" charset="0"/>
              </a:rPr>
              <a:pPr eaLnBrk="1" hangingPunct="1"/>
              <a:t>3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392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80DE80-7C72-4AFC-B4C5-D1A2D707AD6E}" type="slidenum">
              <a:rPr lang="ru-RU" altLang="ru-RU">
                <a:latin typeface="Calibri" panose="020F0502020204030204" pitchFamily="34" charset="0"/>
              </a:rPr>
              <a:pPr eaLnBrk="1" hangingPunct="1"/>
              <a:t>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041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F80DE80-7C72-4AFC-B4C5-D1A2D707AD6E}" type="slidenum">
              <a:rPr lang="ru-RU" altLang="ru-RU">
                <a:latin typeface="Calibri" panose="020F0502020204030204" pitchFamily="34" charset="0"/>
              </a:rPr>
              <a:pPr eaLnBrk="1" hangingPunct="1"/>
              <a:t>5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638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2B5A52E-BAB3-4AF1-8753-1FE2889BAAF1}" type="slidenum">
              <a:rPr lang="ru-RU" altLang="ru-RU">
                <a:latin typeface="Calibri" panose="020F0502020204030204" pitchFamily="34" charset="0"/>
              </a:rPr>
              <a:pPr eaLnBrk="1" hangingPunct="1"/>
              <a:t>6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6E769-12DE-4CCD-BB8B-6FB80354F8EA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4EDEB7-7CA3-4C5A-9842-0F9531718DD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5890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81B111-FC8E-4B28-AA45-0652A051A826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F06FFB-AF01-43AF-9EAA-AE79FBCF9E6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91980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FDDDD-F26C-4934-B979-4486A098AB89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196124-225D-4584-A77E-61B6C053627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73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9A6FC-C105-46BB-9D6C-991892E64F59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8CAF70-3AB2-4D70-810B-5F61057144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2171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E33B0-BCD5-41AF-BF0F-FBC4ABC75AE1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5C43D7-6CBB-415A-B35A-AF73802F57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4313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86D884-C215-4489-BE0D-F74A3B623F27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5F5D5A-049B-4252-9B2F-04FE8467EBA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959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4D9E5A-669B-4837-B6C9-359FA4DF6470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8861C7-81E6-45EE-9BBE-48AA5B6CFF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8085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2D801-34F7-4EAD-AB70-7607E5649B9C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B4741D-C5F8-4CE8-AE48-C45DFA5A1D3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0770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4BF3A-5EA8-4AC3-8B15-7A21C2BF4AD6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08F61B-BA80-4771-B3A9-2ABAF81E1A6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36285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468B5-A7F5-4A7F-A73B-A19C6195096B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B25A9-2531-444E-A261-270CF3EBB29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2638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6F918-C023-4A89-8A99-92E463A87889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48ABA4-8F10-42D1-A23F-66DD88EE345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67495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22868-FCEB-4A03-8E23-9077BC785FFF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11DF8C-6F82-4761-A17C-A0791570F87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777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fld id="{D4332F4B-2E3B-4A2F-9193-C832715E9997}" type="datetime1">
              <a:rPr lang="ru-RU"/>
              <a:pPr>
                <a:defRPr/>
              </a:pPr>
              <a:t>23.03.2017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822713-2733-4E4F-AACC-FF98880548F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inobr.rkomi.ru/left/kb/ib/child_safety/" TargetMode="External"/><Relationship Id="rId7" Type="http://schemas.openxmlformats.org/officeDocument/2006/relationships/hyperlink" Target="https://eais.rkn.gov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inobr.rkomi.ru/page/11375/" TargetMode="External"/><Relationship Id="rId5" Type="http://schemas.openxmlformats.org/officeDocument/2006/relationships/hyperlink" Target="http://minobr.rkomi.ru/left/kb/ib/" TargetMode="External"/><Relationship Id="rId4" Type="http://schemas.openxmlformats.org/officeDocument/2006/relationships/hyperlink" Target="http://minobr.rkomi.ru/left/kb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Объект 2"/>
          <p:cNvSpPr>
            <a:spLocks noGrp="1"/>
          </p:cNvSpPr>
          <p:nvPr>
            <p:ph idx="1"/>
          </p:nvPr>
        </p:nvSpPr>
        <p:spPr>
          <a:xfrm>
            <a:off x="1182687" y="1916832"/>
            <a:ext cx="6778625" cy="3239169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b="1" dirty="0"/>
              <a:t>О дополнительных мерах по защите несовершеннолетних от негативного влияния информации, распространяемой в сети Интернет</a:t>
            </a:r>
            <a:endParaRPr lang="ru-RU" altLang="ru-RU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619672" y="5373216"/>
            <a:ext cx="72722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altLang="ru-RU" sz="2400" b="1" i="1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Ганов Максим Алексеевич, </a:t>
            </a:r>
          </a:p>
          <a:p>
            <a:pPr algn="r">
              <a:defRPr/>
            </a:pPr>
            <a:r>
              <a:rPr lang="ru-RU" altLang="ru-RU" sz="2400" b="1" i="1" dirty="0" smtClean="0">
                <a:solidFill>
                  <a:schemeClr val="bg1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заместитель министра образования, науки и молодежной политики Республики Коми</a:t>
            </a:r>
            <a:endParaRPr lang="ru-RU" altLang="ru-RU" sz="2400" b="1" i="1" dirty="0">
              <a:solidFill>
                <a:schemeClr val="bg1">
                  <a:lumMod val="50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464276" y="226535"/>
            <a:ext cx="7356196" cy="1143000"/>
          </a:xfrm>
        </p:spPr>
        <p:txBody>
          <a:bodyPr/>
          <a:lstStyle/>
          <a:p>
            <a:r>
              <a:rPr lang="ru-RU" altLang="ru-RU" sz="3200" b="1" dirty="0" smtClean="0"/>
              <a:t>Единый реестр доменных имен, указателей страниц сайтов …</a:t>
            </a:r>
          </a:p>
        </p:txBody>
      </p:sp>
      <p:grpSp>
        <p:nvGrpSpPr>
          <p:cNvPr id="22" name="Группа 21"/>
          <p:cNvGrpSpPr/>
          <p:nvPr/>
        </p:nvGrpSpPr>
        <p:grpSpPr>
          <a:xfrm>
            <a:off x="-146620" y="1628800"/>
            <a:ext cx="9121585" cy="5042688"/>
            <a:chOff x="-129882" y="1697386"/>
            <a:chExt cx="9121585" cy="5042688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183288" y="1697386"/>
              <a:ext cx="2807296" cy="1052736"/>
              <a:chOff x="179512" y="1697387"/>
              <a:chExt cx="2807296" cy="1052736"/>
            </a:xfrm>
          </p:grpSpPr>
          <p:pic>
            <p:nvPicPr>
              <p:cNvPr id="1028" name="Picture 4" descr="Картинки по запросу синий кит 4.20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83160" y="1697387"/>
                <a:ext cx="1403648" cy="105273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2" name="Picture 8" descr="Картинки по запросу интернет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512" y="1697387"/>
                <a:ext cx="1403648" cy="105273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" name="TextBox 3"/>
            <p:cNvSpPr txBox="1"/>
            <p:nvPr/>
          </p:nvSpPr>
          <p:spPr>
            <a:xfrm>
              <a:off x="-129882" y="2734357"/>
              <a:ext cx="34181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Сайт (группа) в Интернете</a:t>
              </a:r>
              <a:endParaRPr lang="ru-RU" dirty="0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6327407" y="1697386"/>
              <a:ext cx="2664296" cy="3334617"/>
              <a:chOff x="6327407" y="1697386"/>
              <a:chExt cx="2664296" cy="3334617"/>
            </a:xfrm>
          </p:grpSpPr>
          <p:pic>
            <p:nvPicPr>
              <p:cNvPr id="5" name="Рисунок 4"/>
              <p:cNvPicPr>
                <a:picLocks noChangeAspect="1"/>
              </p:cNvPicPr>
              <p:nvPr/>
            </p:nvPicPr>
            <p:blipFill rotWithShape="1">
              <a:blip r:embed="rId5"/>
              <a:srcRect l="24888" t="9400" r="39349" b="22049"/>
              <a:stretch/>
            </p:blipFill>
            <p:spPr>
              <a:xfrm>
                <a:off x="6327407" y="1697386"/>
                <a:ext cx="2664296" cy="3334617"/>
              </a:xfrm>
              <a:prstGeom prst="rect">
                <a:avLst/>
              </a:prstGeom>
              <a:ln w="28575">
                <a:solidFill>
                  <a:schemeClr val="bg2">
                    <a:lumMod val="40000"/>
                    <a:lumOff val="60000"/>
                  </a:schemeClr>
                </a:solidFill>
              </a:ln>
            </p:spPr>
          </p:pic>
          <p:sp>
            <p:nvSpPr>
              <p:cNvPr id="12" name="TextBox 11"/>
              <p:cNvSpPr txBox="1"/>
              <p:nvPr/>
            </p:nvSpPr>
            <p:spPr>
              <a:xfrm>
                <a:off x="6327407" y="4657180"/>
                <a:ext cx="2651608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u="sng" dirty="0">
                    <a:solidFill>
                      <a:srgbClr val="00B050"/>
                    </a:solidFill>
                  </a:rPr>
                  <a:t>https://eais.rkn.gov.ru/</a:t>
                </a:r>
                <a:endParaRPr lang="ru-RU" b="1" u="sng" dirty="0">
                  <a:solidFill>
                    <a:srgbClr val="00B050"/>
                  </a:solidFill>
                </a:endParaRPr>
              </a:p>
            </p:txBody>
          </p:sp>
        </p:grpSp>
        <p:sp>
          <p:nvSpPr>
            <p:cNvPr id="6" name="Стрелка вправо 5"/>
            <p:cNvSpPr/>
            <p:nvPr/>
          </p:nvSpPr>
          <p:spPr>
            <a:xfrm>
              <a:off x="3063369" y="5335320"/>
              <a:ext cx="1508631" cy="1286059"/>
            </a:xfrm>
            <a:prstGeom prst="rightArrow">
              <a:avLst>
                <a:gd name="adj1" fmla="val 50000"/>
                <a:gd name="adj2" fmla="val 39631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Единый реестр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grpSp>
          <p:nvGrpSpPr>
            <p:cNvPr id="10" name="Группа 9"/>
            <p:cNvGrpSpPr/>
            <p:nvPr/>
          </p:nvGrpSpPr>
          <p:grpSpPr>
            <a:xfrm>
              <a:off x="10537" y="3148238"/>
              <a:ext cx="4176464" cy="1883765"/>
              <a:chOff x="10537" y="3148238"/>
              <a:chExt cx="4176464" cy="1883765"/>
            </a:xfrm>
          </p:grpSpPr>
          <p:sp>
            <p:nvSpPr>
              <p:cNvPr id="7" name="Прямоугольник 6"/>
              <p:cNvSpPr/>
              <p:nvPr/>
            </p:nvSpPr>
            <p:spPr>
              <a:xfrm>
                <a:off x="179512" y="3148238"/>
                <a:ext cx="3822655" cy="1883765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pic>
            <p:nvPicPr>
              <p:cNvPr id="1034" name="Picture 10" descr="Картинки по запросу роскомнадзор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326" t="14355" r="28754" b="9516"/>
              <a:stretch/>
            </p:blipFill>
            <p:spPr bwMode="auto">
              <a:xfrm>
                <a:off x="482504" y="3630370"/>
                <a:ext cx="981772" cy="10472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6" name="Picture 12" descr="Картинки по запросу роспотребнадзор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855" t="1688" r="20491" b="2592"/>
              <a:stretch/>
            </p:blipFill>
            <p:spPr bwMode="auto">
              <a:xfrm>
                <a:off x="2487037" y="3679990"/>
                <a:ext cx="836011" cy="91032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TextBox 15"/>
              <p:cNvSpPr txBox="1"/>
              <p:nvPr/>
            </p:nvSpPr>
            <p:spPr>
              <a:xfrm>
                <a:off x="215779" y="4593132"/>
                <a:ext cx="17035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/>
                  <a:t>Роскомнадзор</a:t>
                </a:r>
                <a:endParaRPr lang="ru-RU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875271" y="4599090"/>
                <a:ext cx="204755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/>
                  <a:t>Роспотребнадзор</a:t>
                </a:r>
                <a:endParaRPr lang="ru-RU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0537" y="3176396"/>
                <a:ext cx="41764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/>
                  <a:t>Уполномоченные органы</a:t>
                </a:r>
                <a:endParaRPr lang="ru-RU" dirty="0"/>
              </a:p>
            </p:txBody>
          </p:sp>
        </p:grpSp>
        <p:sp>
          <p:nvSpPr>
            <p:cNvPr id="21" name="Стрелка вправо 20"/>
            <p:cNvSpPr/>
            <p:nvPr/>
          </p:nvSpPr>
          <p:spPr>
            <a:xfrm flipH="1">
              <a:off x="3677017" y="3148238"/>
              <a:ext cx="2772816" cy="181300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Принятие решения об ограничении доступа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79512" y="5167196"/>
              <a:ext cx="2736304" cy="1558287"/>
            </a:xfrm>
            <a:prstGeom prst="rect">
              <a:avLst/>
            </a:prstGeom>
            <a:solidFill>
              <a:schemeClr val="accent3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Порнографические материалы, </a:t>
              </a:r>
              <a:r>
                <a:rPr lang="ru-RU" dirty="0" smtClean="0">
                  <a:solidFill>
                    <a:srgbClr val="FF0000"/>
                  </a:solidFill>
                </a:rPr>
                <a:t>призывы к самоубийству</a:t>
              </a:r>
              <a:r>
                <a:rPr lang="ru-RU" dirty="0" smtClean="0">
                  <a:solidFill>
                    <a:schemeClr val="tx1"/>
                  </a:solidFill>
                </a:rPr>
                <a:t>,</a:t>
              </a:r>
              <a:r>
                <a:rPr lang="ru-RU" dirty="0" smtClean="0">
                  <a:solidFill>
                    <a:srgbClr val="FF0000"/>
                  </a:solidFill>
                </a:rPr>
                <a:t> </a:t>
              </a:r>
              <a:r>
                <a:rPr lang="ru-RU" dirty="0" smtClean="0">
                  <a:solidFill>
                    <a:schemeClr val="tx1"/>
                  </a:solidFill>
                </a:rPr>
                <a:t>наркотические средства и др.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25" name="Стрелка вправо 24"/>
            <p:cNvSpPr/>
            <p:nvPr/>
          </p:nvSpPr>
          <p:spPr>
            <a:xfrm>
              <a:off x="3139590" y="1743614"/>
              <a:ext cx="3088594" cy="1370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Направить сообщение через форму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grpSp>
          <p:nvGrpSpPr>
            <p:cNvPr id="14" name="Группа 13"/>
            <p:cNvGrpSpPr/>
            <p:nvPr/>
          </p:nvGrpSpPr>
          <p:grpSpPr>
            <a:xfrm>
              <a:off x="4530312" y="5402970"/>
              <a:ext cx="1455475" cy="1148767"/>
              <a:chOff x="4862841" y="5501660"/>
              <a:chExt cx="1455475" cy="1148767"/>
            </a:xfrm>
          </p:grpSpPr>
          <p:pic>
            <p:nvPicPr>
              <p:cNvPr id="1038" name="Picture 14" descr="Картинки по запросу сила сигнала"/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284" t="2078" r="1469" b="63818"/>
              <a:stretch/>
            </p:blipFill>
            <p:spPr bwMode="auto">
              <a:xfrm>
                <a:off x="4985691" y="5501660"/>
                <a:ext cx="1209777" cy="4785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4862841" y="6004096"/>
                <a:ext cx="1455475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dirty="0" smtClean="0"/>
                  <a:t>Оператор связи</a:t>
                </a:r>
                <a:endParaRPr lang="ru-RU" dirty="0"/>
              </a:p>
            </p:txBody>
          </p:sp>
        </p:grpSp>
        <p:pic>
          <p:nvPicPr>
            <p:cNvPr id="1040" name="Picture 16" descr="Картинки по запросу Интернет блокировка сайтов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3548" y="5214634"/>
              <a:ext cx="1838155" cy="1525440"/>
            </a:xfrm>
            <a:prstGeom prst="rect">
              <a:avLst/>
            </a:prstGeom>
            <a:noFill/>
            <a:ln w="28575"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Стрелка вправо 30"/>
            <p:cNvSpPr/>
            <p:nvPr/>
          </p:nvSpPr>
          <p:spPr>
            <a:xfrm>
              <a:off x="5985787" y="5351678"/>
              <a:ext cx="1466533" cy="1286059"/>
            </a:xfrm>
            <a:prstGeom prst="rightArrow">
              <a:avLst>
                <a:gd name="adj1" fmla="val 50000"/>
                <a:gd name="adj2" fmla="val 33706"/>
              </a:avLst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bg1"/>
                  </a:solidFill>
                </a:rPr>
                <a:t>Запрет доступа</a:t>
              </a:r>
              <a:endParaRPr lang="ru-RU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9554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619672" y="254000"/>
            <a:ext cx="7200800" cy="1143000"/>
          </a:xfrm>
        </p:spPr>
        <p:txBody>
          <a:bodyPr/>
          <a:lstStyle/>
          <a:p>
            <a:r>
              <a:rPr lang="ru-RU" altLang="ru-RU" sz="3200" b="1" dirty="0" smtClean="0"/>
              <a:t>Технические меры ограничения доступа к сети Интернет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6219" t="15001" r="33856" b="10101"/>
          <a:stretch/>
        </p:blipFill>
        <p:spPr>
          <a:xfrm>
            <a:off x="467544" y="3747909"/>
            <a:ext cx="2160240" cy="2728665"/>
          </a:xfrm>
          <a:prstGeom prst="rect">
            <a:avLst/>
          </a:prstGeom>
          <a:ln w="19050">
            <a:solidFill>
              <a:schemeClr val="accent1">
                <a:lumMod val="25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23528" y="1556792"/>
            <a:ext cx="47525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FF0000"/>
                </a:solidFill>
              </a:rPr>
              <a:t>Родительский контроль</a:t>
            </a:r>
          </a:p>
          <a:p>
            <a:pPr marL="285750" indent="-285750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ru-RU" sz="2800" dirty="0" smtClean="0"/>
              <a:t>  Домашние компьютеры</a:t>
            </a:r>
          </a:p>
          <a:p>
            <a:pPr marL="285750" indent="-285750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ru-RU" sz="2800" dirty="0" smtClean="0"/>
              <a:t>  Мобильные устройства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59832" y="4168250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chemeClr val="bg1">
                    <a:lumMod val="50000"/>
                  </a:schemeClr>
                </a:solidFill>
              </a:rPr>
              <a:t>«Обеспечение </a:t>
            </a:r>
            <a:r>
              <a:rPr lang="ru-RU" i="1" dirty="0">
                <a:solidFill>
                  <a:schemeClr val="bg1">
                    <a:lumMod val="50000"/>
                  </a:schemeClr>
                </a:solidFill>
              </a:rPr>
              <a:t>информационной безопасности детей возможно </a:t>
            </a:r>
            <a:r>
              <a:rPr lang="ru-RU" b="1" i="1" dirty="0">
                <a:solidFill>
                  <a:schemeClr val="bg1">
                    <a:lumMod val="50000"/>
                  </a:schemeClr>
                </a:solidFill>
              </a:rPr>
              <a:t>исключительно</a:t>
            </a:r>
            <a:r>
              <a:rPr lang="ru-RU" i="1" dirty="0">
                <a:solidFill>
                  <a:schemeClr val="bg1">
                    <a:lumMod val="50000"/>
                  </a:schemeClr>
                </a:solidFill>
              </a:rPr>
              <a:t> при условии эффективного сочетания государственных и общественных усилий </a:t>
            </a:r>
            <a:r>
              <a:rPr lang="ru-RU" b="1" i="1" dirty="0">
                <a:solidFill>
                  <a:srgbClr val="C00000"/>
                </a:solidFill>
              </a:rPr>
              <a:t>при определяющей роли </a:t>
            </a:r>
            <a:r>
              <a:rPr lang="ru-RU" b="1" i="1" dirty="0" smtClean="0">
                <a:solidFill>
                  <a:srgbClr val="C00000"/>
                </a:solidFill>
              </a:rPr>
              <a:t>семьи</a:t>
            </a:r>
            <a:r>
              <a:rPr lang="ru-RU" i="1" dirty="0" smtClean="0">
                <a:solidFill>
                  <a:schemeClr val="bg1">
                    <a:lumMod val="50000"/>
                  </a:schemeClr>
                </a:solidFill>
              </a:rPr>
              <a:t>» </a:t>
            </a:r>
          </a:p>
          <a:p>
            <a:r>
              <a:rPr lang="ru-RU" i="1" dirty="0" smtClean="0">
                <a:solidFill>
                  <a:schemeClr val="bg1">
                    <a:lumMod val="50000"/>
                  </a:schemeClr>
                </a:solidFill>
              </a:rPr>
              <a:t>(Концепция информационной безопасности детей, утв. распоряжением </a:t>
            </a:r>
            <a:r>
              <a:rPr lang="ru-RU" i="1" dirty="0">
                <a:solidFill>
                  <a:schemeClr val="bg1">
                    <a:lumMod val="50000"/>
                  </a:schemeClr>
                </a:solidFill>
              </a:rPr>
              <a:t>Правительства РФ от 02.12.2015 № </a:t>
            </a:r>
            <a:r>
              <a:rPr lang="ru-RU" i="1" dirty="0" smtClean="0">
                <a:solidFill>
                  <a:schemeClr val="bg1">
                    <a:lumMod val="50000"/>
                  </a:schemeClr>
                </a:solidFill>
              </a:rPr>
              <a:t>2471-р)</a:t>
            </a:r>
            <a:endParaRPr lang="ru-RU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3932" t="3100" r="66264" b="66023"/>
          <a:stretch/>
        </p:blipFill>
        <p:spPr>
          <a:xfrm>
            <a:off x="5107508" y="1766962"/>
            <a:ext cx="3600400" cy="2098122"/>
          </a:xfrm>
          <a:prstGeom prst="rect">
            <a:avLst/>
          </a:prstGeom>
          <a:ln w="19050">
            <a:solidFill>
              <a:schemeClr val="accent1">
                <a:lumMod val="2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1152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619672" y="254000"/>
            <a:ext cx="7200800" cy="1143000"/>
          </a:xfrm>
        </p:spPr>
        <p:txBody>
          <a:bodyPr/>
          <a:lstStyle/>
          <a:p>
            <a:r>
              <a:rPr lang="ru-RU" altLang="ru-RU" sz="3200" b="1" dirty="0" smtClean="0"/>
              <a:t>Мероприятия в образовательных организациях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556792"/>
            <a:ext cx="84969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solidFill>
                  <a:srgbClr val="FF0000"/>
                </a:solidFill>
              </a:rPr>
              <a:t>Единые уроки безопасности в сети Интернет</a:t>
            </a:r>
          </a:p>
          <a:p>
            <a:pPr marL="285750" indent="-285750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ru-RU" sz="2800" dirty="0" smtClean="0"/>
              <a:t>  Тематические уроки, классные часы</a:t>
            </a:r>
          </a:p>
          <a:p>
            <a:pPr marL="285750" indent="-285750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ru-RU" sz="2800" dirty="0"/>
              <a:t> </a:t>
            </a:r>
            <a:r>
              <a:rPr lang="ru-RU" sz="2800" dirty="0" smtClean="0"/>
              <a:t> Конкурсы, круглые столы, мастер-классы и пр.</a:t>
            </a:r>
          </a:p>
          <a:p>
            <a:pPr marL="285750" indent="-285750">
              <a:lnSpc>
                <a:spcPct val="150000"/>
              </a:lnSpc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ru-RU" sz="2800" dirty="0"/>
              <a:t> </a:t>
            </a:r>
            <a:r>
              <a:rPr lang="ru-RU" sz="2800" dirty="0" smtClean="0"/>
              <a:t> </a:t>
            </a:r>
            <a:r>
              <a:rPr lang="ru-RU" sz="2800" u="sng" dirty="0" smtClean="0"/>
              <a:t>Родительские собрания, акции для родителей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762603489"/>
              </p:ext>
            </p:extLst>
          </p:nvPr>
        </p:nvGraphicFramePr>
        <p:xfrm>
          <a:off x="323528" y="4234448"/>
          <a:ext cx="5044132" cy="21229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612036" y="4509120"/>
            <a:ext cx="32084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В 2017 году должно быть обеспечено участие всех общеобразовательных организаций в мероприятиях Единого урока безопасности в сети Интернет и других акциях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06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619672" y="254000"/>
            <a:ext cx="7200800" cy="1143000"/>
          </a:xfrm>
        </p:spPr>
        <p:txBody>
          <a:bodyPr/>
          <a:lstStyle/>
          <a:p>
            <a:r>
              <a:rPr lang="ru-RU" altLang="ru-RU" sz="3200" b="1" dirty="0" smtClean="0"/>
              <a:t>Разработка дополнительных мер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241789585"/>
              </p:ext>
            </p:extLst>
          </p:nvPr>
        </p:nvGraphicFramePr>
        <p:xfrm>
          <a:off x="-108520" y="2076996"/>
          <a:ext cx="9073008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1537628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Задачи на 2017 год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57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xfrm>
            <a:off x="482972" y="1827392"/>
            <a:ext cx="8229600" cy="1223962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sz="4400" b="1" dirty="0" smtClean="0"/>
              <a:t>Спасибо за внимание!</a:t>
            </a:r>
          </a:p>
        </p:txBody>
      </p:sp>
      <p:sp>
        <p:nvSpPr>
          <p:cNvPr id="1024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C772FD1-E211-4B50-8A95-49ECB8B0BAFC}" type="slidenum">
              <a:rPr lang="ru-RU" altLang="ru-RU" sz="1400"/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ru-RU" altLang="ru-RU" sz="1400"/>
          </a:p>
        </p:txBody>
      </p:sp>
      <p:sp>
        <p:nvSpPr>
          <p:cNvPr id="2" name="Прямоугольник 1"/>
          <p:cNvSpPr/>
          <p:nvPr/>
        </p:nvSpPr>
        <p:spPr>
          <a:xfrm>
            <a:off x="432420" y="2708920"/>
            <a:ext cx="82296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hlinkClick r:id="rId3"/>
              </a:rPr>
              <a:t>http://minobr.rkomi.ru/left/kb/ib/child_safety</a:t>
            </a:r>
            <a:r>
              <a:rPr lang="ru-RU" sz="3200" dirty="0" smtClean="0">
                <a:hlinkClick r:id="rId3"/>
              </a:rPr>
              <a:t>/</a:t>
            </a:r>
            <a:endParaRPr lang="ru-RU" sz="3200" dirty="0" smtClean="0"/>
          </a:p>
          <a:p>
            <a:r>
              <a:rPr lang="ru-RU" b="1" dirty="0"/>
              <a:t>ЗАЩИТА ДЕТЕЙ ОТ ИНФОРМАЦИИ, ПРИЧИНЯЮЩЕЙ ВРЕД ИХ ЗДОРОВЬЮ И (ИЛИ) РАЗВИТИЮ</a:t>
            </a:r>
          </a:p>
          <a:p>
            <a:r>
              <a:rPr lang="ru-RU" dirty="0">
                <a:hlinkClick r:id="rId4"/>
              </a:rPr>
              <a:t>Комплексная безопасность образовательных организаций и информатизация</a:t>
            </a:r>
            <a:r>
              <a:rPr lang="ru-RU" dirty="0"/>
              <a:t> » </a:t>
            </a:r>
            <a:r>
              <a:rPr lang="ru-RU" dirty="0">
                <a:hlinkClick r:id="rId5"/>
              </a:rPr>
              <a:t>Информационная безопасность и </a:t>
            </a:r>
            <a:r>
              <a:rPr lang="ru-RU" dirty="0" smtClean="0">
                <a:hlinkClick r:id="rId5"/>
              </a:rPr>
              <a:t>информатизация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2420" y="4401691"/>
            <a:ext cx="82296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hlinkClick r:id="rId6"/>
              </a:rPr>
              <a:t>http://</a:t>
            </a:r>
            <a:r>
              <a:rPr lang="en-US" sz="3200" dirty="0" smtClean="0">
                <a:hlinkClick r:id="rId6"/>
              </a:rPr>
              <a:t>minobr.rkomi.ru/page/11375/</a:t>
            </a:r>
            <a:r>
              <a:rPr lang="ru-RU" sz="3200" dirty="0" smtClean="0"/>
              <a:t> </a:t>
            </a:r>
          </a:p>
          <a:p>
            <a:r>
              <a:rPr lang="ru-RU" b="1" dirty="0" smtClean="0"/>
              <a:t>ЛУЧШИЕ РЕСУРСЫ ДЛЯ ДЕТЕЙ И РОДИТЕЛЕЙ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2420" y="5383451"/>
            <a:ext cx="82296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hlinkClick r:id="rId7"/>
              </a:rPr>
              <a:t>https://eais.rkn.gov.ru</a:t>
            </a:r>
            <a:r>
              <a:rPr lang="en-US" sz="3200" dirty="0" smtClean="0">
                <a:hlinkClick r:id="rId7"/>
              </a:rPr>
              <a:t>/</a:t>
            </a:r>
            <a:r>
              <a:rPr lang="ru-RU" sz="3200" dirty="0" smtClean="0"/>
              <a:t>  </a:t>
            </a:r>
          </a:p>
          <a:p>
            <a:r>
              <a:rPr lang="ru-RU" b="1" dirty="0" smtClean="0"/>
              <a:t>ЕДИНЫЙ РЕЕСТР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Презентация Коми rc2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15631</TotalTime>
  <Words>318</Words>
  <Application>Microsoft Office PowerPoint</Application>
  <PresentationFormat>Экран (4:3)</PresentationFormat>
  <Paragraphs>50</Paragraphs>
  <Slides>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Шаблон Презентация Коми rc2</vt:lpstr>
      <vt:lpstr>Презентация PowerPoint</vt:lpstr>
      <vt:lpstr>Единый реестр доменных имен, указателей страниц сайтов …</vt:lpstr>
      <vt:lpstr>Технические меры ограничения доступа к сети Интернет</vt:lpstr>
      <vt:lpstr>Мероприятия в образовательных организациях</vt:lpstr>
      <vt:lpstr>Разработка дополнительных мер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Концепция информационного общества  Республики Коми</dc:title>
  <dc:creator>Lang</dc:creator>
  <cp:lastModifiedBy>Быстрова Виктория Александровна</cp:lastModifiedBy>
  <cp:revision>1025</cp:revision>
  <cp:lastPrinted>2016-11-17T12:25:23Z</cp:lastPrinted>
  <dcterms:created xsi:type="dcterms:W3CDTF">2010-06-11T11:21:09Z</dcterms:created>
  <dcterms:modified xsi:type="dcterms:W3CDTF">2017-03-23T11:29:15Z</dcterms:modified>
</cp:coreProperties>
</file>